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77" r:id="rId6"/>
    <p:sldId id="260" r:id="rId7"/>
    <p:sldId id="261" r:id="rId8"/>
    <p:sldId id="262" r:id="rId9"/>
    <p:sldId id="265" r:id="rId10"/>
    <p:sldId id="266" r:id="rId11"/>
    <p:sldId id="281" r:id="rId12"/>
    <p:sldId id="267" r:id="rId13"/>
    <p:sldId id="276" r:id="rId14"/>
    <p:sldId id="278" r:id="rId15"/>
    <p:sldId id="279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D8B80-5F5D-E46A-B629-CEEB9D2B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6698"/>
            <a:ext cx="12191999" cy="114054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Вашего ребенка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поднялась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 тела.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делать </a:t>
            </a:r>
            <a:endParaRPr lang="ru-RU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" y="1885334"/>
            <a:ext cx="12191999" cy="11405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когда необходимо обратится в службу скорой медицинской помощи.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" y="0"/>
            <a:ext cx="12191999" cy="11198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 « Гродненская областная станция скорой медицинской помощи»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2545" y="4478718"/>
            <a:ext cx="5244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аместитель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главного врача по медицинской части ГУЗ «ГОССМП»:</a:t>
            </a:r>
          </a:p>
          <a:p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Харланцева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Витальевна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скорой медицинской помощи (выездной педиатрической бригады)</a:t>
            </a:r>
          </a:p>
          <a:p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Михайлович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2" y="3118342"/>
            <a:ext cx="554681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F44F65-15C1-57AB-0F37-84D94E64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042219"/>
            <a:ext cx="6209015" cy="361827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Ибупрофен</a:t>
            </a:r>
            <a:r>
              <a:rPr lang="ru-RU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препарат из группы нестероидных противовоспалительных средств, обладает, помимо центрального, периферическим противовоспалительным 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действием</a:t>
            </a:r>
            <a:r>
              <a:rPr lang="ru-RU" b="0" i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b="0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b="1" i="1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 жаропонижающим действием</a:t>
            </a:r>
            <a:r>
              <a:rPr lang="ru-RU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разовой дозе </a:t>
            </a:r>
            <a:r>
              <a:rPr lang="ru-RU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ru-RU" b="0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мг/кг (не более </a:t>
            </a:r>
            <a:r>
              <a:rPr lang="ru-RU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b="0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 в </a:t>
            </a:r>
            <a:r>
              <a:rPr lang="ru-RU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сутки).</a:t>
            </a:r>
            <a:r>
              <a:rPr lang="ru-RU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Ибупрофен 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рекомендуют употреблять как 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лекарственный препарат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второго порядка 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следующих ситуациях: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 инфекциях с выраженным воспалительным компонентом (отит, синусит, пневмония)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случаях, когда температура у детей сопровождается болевыми реакциями (головная боль, боль в мышцах, ушах, при прорезывании зубов и т.д</a:t>
            </a:r>
            <a:r>
              <a:rPr lang="ru-RU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.).</a:t>
            </a:r>
            <a:endParaRPr lang="ru-RU" b="0" i="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ГУЗ « Гродненская областная станция скорой медицинской помощи»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786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жаропонижающих препаратов: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484" y="3460954"/>
            <a:ext cx="6322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Ибупрофен выпускается для детей в виде сиропов: «Ибуфен», «Нурофен», свечей: «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Ибуфен®БЭБИ», «Ибуфлекс», таблеток: «Ибупрофен».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Выбирая жаропонижающие препараты для снижения температуры тела, необходимо всегда помнить о соблюдении дозировки применяемых лекарственных средств. 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356" y="4458984"/>
            <a:ext cx="3051425" cy="2399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4661" y="5784350"/>
            <a:ext cx="7510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Внимательно читайте инструкцию, прилагаемую к препарату. Доза лекарственного средства зависит от веса и возраста.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nxXNIE1EJnf9rRMnBfGI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222" y="934950"/>
            <a:ext cx="4500081" cy="2568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7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72915"/>
            <a:ext cx="12192000" cy="68532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Порядок выбора тактики жаропонижающей терапии: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</a:p>
        </p:txBody>
      </p:sp>
      <p:sp>
        <p:nvSpPr>
          <p:cNvPr id="4" name="Заголовок 9"/>
          <p:cNvSpPr>
            <a:spLocks noGrp="1"/>
          </p:cNvSpPr>
          <p:nvPr/>
        </p:nvSpPr>
        <p:spPr>
          <a:xfrm>
            <a:off x="3086100" y="2857500"/>
            <a:ext cx="6019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55" y="988156"/>
            <a:ext cx="4145640" cy="29673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4661" y="4037744"/>
            <a:ext cx="70891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Ибупрофен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разовой дозе -10 мг/кг).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температура тела, через 30-60 минут не понизилась на 1-1.5 °С, то: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парацетамол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разовой дозе -15 мг/кг), не более 3-4 раз в сутки.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Парацетамол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разовой дозе -7.5 мг/кг) 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ибупрофен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разовой дозе - 5 мг/кг), не более 3-4 раз в сутки.    </a:t>
            </a:r>
          </a:p>
          <a:p>
            <a:pPr marL="342900" indent="-342900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комбинация препаратов известна, как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ИБУКЛИН.</a:t>
            </a:r>
          </a:p>
          <a:p>
            <a:pPr marL="342900" indent="-342900" algn="just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Вместе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Парацетамол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разовой дозе -15 мг/кг) 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ибупрофен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разовой дозе - 10 мг/кг), не более 3-4 раз в сутки.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/>
          </a:p>
        </p:txBody>
      </p:sp>
      <p:pic>
        <p:nvPicPr>
          <p:cNvPr id="1028" name="Picture 4" descr="C:\Users\User\Desktop\stock-photo-children-toy-with-thermometer-steth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506" y="3750067"/>
            <a:ext cx="4510355" cy="29538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82274" y="949068"/>
            <a:ext cx="74384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Парацетамол 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(сироп, свечи, таблетки)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разовой дозе -15 мг/кг, </a:t>
            </a:r>
          </a:p>
          <a:p>
            <a:pPr marL="342900" indent="-342900" algn="just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не более 3-4 раз в сутки с минимальным интервалом в 4 часа между приёмами.</a:t>
            </a:r>
          </a:p>
          <a:p>
            <a:pPr marL="342900" indent="-342900" algn="just"/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Ибупрофен 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(сироп, свечи, таблетки)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разовой дозе -10 мг/кг, </a:t>
            </a:r>
          </a:p>
          <a:p>
            <a:pPr marL="342900" indent="-342900" algn="just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не более 3-4 раз в сутки с минимальным интервалом в 2-3 часа между приёмами.</a:t>
            </a:r>
          </a:p>
          <a:p>
            <a:pPr marL="342900" indent="-342900" algn="just"/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Парацетамол (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разовой дозе -15 мг/кг).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Если температура тела, через 30-60 минут не понизилась на 1-1.5 °С, то: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ибупрофен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разовой дозе -10 мг/кг), не более 3-4 раз в сутки </a:t>
            </a:r>
          </a:p>
          <a:p>
            <a:pPr marL="342900" indent="-34290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B1DC1F-F461-4DD4-61F1-9EAFB83A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1952090"/>
            <a:ext cx="7962471" cy="4905908"/>
          </a:xfrm>
        </p:spPr>
        <p:txBody>
          <a:bodyPr>
            <a:normAutofit fontScale="85000" lnSpcReduction="10000"/>
          </a:bodyPr>
          <a:lstStyle/>
          <a:p>
            <a:pPr marL="174625" indent="-174625" algn="just">
              <a:buFont typeface="Wingdings" pitchFamily="2" charset="2"/>
              <a:buChar char="q"/>
            </a:pP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 всём мире из списка жаропонижающих препаратов исключены 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амидопирин, антипирин,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фенацетин.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Font typeface="Wingdings" pitchFamily="2" charset="2"/>
              <a:buChar char="q"/>
            </a:pPr>
            <a:r>
              <a:rPr lang="ru-RU" sz="22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Ацетилсалициловая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кислота (аспирин)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 детей с ОРВИ, гриппом, ветряной оспой способна вызвать синдром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Рейе 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тяжелейшую энцефалопатию с печёночной недостаточностью и летальностью выше 50%. Это послужило основанием для запрета применения ацетилсалициловой кислоты у детей в возрасте до 15 лет с острыми вирусными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заболеваниями.</a:t>
            </a:r>
          </a:p>
          <a:p>
            <a:pPr marL="174625" indent="-174625" algn="just">
              <a:buFont typeface="Wingdings" pitchFamily="2" charset="2"/>
              <a:buChar char="q"/>
            </a:pPr>
            <a:r>
              <a:rPr lang="ru-RU" sz="22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Метамизол натрия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(анальгин)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способен вызывать анафилактический шок, а также агранулоцитоз со смертельным исходом. Ещё одна нежелательная реакция на этот препарат - длительное коллаптоидное состояние с гипотермией (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34,5-35.0°С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). Всё это послужило причиной его запрета или строгого ограничения применения во многих странах мира. Использование анальгина возможно только для внутримышечного введения (50% раствор анальгина 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10 мг/кг) 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исключительных случаях с целью снижения температуры при оказании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скорой медицинской </a:t>
            </a: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помощи.</a:t>
            </a:r>
          </a:p>
          <a:p>
            <a:pPr marL="174625" indent="-174625" algn="just">
              <a:buFont typeface="Wingdings" pitchFamily="2" charset="2"/>
              <a:buChar char="q"/>
            </a:pP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Недопустимо </a:t>
            </a:r>
            <a:r>
              <a:rPr lang="ru-RU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у детей в качестве жаропонижающего средства 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нимесулида</a:t>
            </a:r>
            <a:r>
              <a:rPr lang="ru-RU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из-за его доказанной нефро- и гепатотоксичности</a:t>
            </a: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297" y="322458"/>
            <a:ext cx="11661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Лекарственные препараты, которые не рекомендуется использовать для детей в качестве  жаропонижающих средств.</a:t>
            </a:r>
            <a:endParaRPr lang="ru-RU" sz="3200" b="1" i="1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230" y="1407559"/>
            <a:ext cx="3739792" cy="2486347"/>
          </a:xfrm>
          <a:prstGeom prst="rect">
            <a:avLst/>
          </a:prstGeom>
          <a:noFill/>
        </p:spPr>
      </p:pic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955" y="3986372"/>
            <a:ext cx="3760343" cy="26301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 « Гродненская областная станция скорой медицинской помощи»  </a:t>
            </a:r>
          </a:p>
        </p:txBody>
      </p:sp>
    </p:spTree>
    <p:extLst>
      <p:ext uri="{BB962C8B-B14F-4D97-AF65-F5344CB8AC3E}">
        <p14:creationId xmlns:p14="http://schemas.microsoft.com/office/powerpoint/2010/main" val="34236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306" y="1695235"/>
            <a:ext cx="11414588" cy="3195264"/>
          </a:xfrm>
        </p:spPr>
        <p:txBody>
          <a:bodyPr>
            <a:normAutofit fontScale="92500" lnSpcReduction="10000"/>
          </a:bodyPr>
          <a:lstStyle/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доступ свежего воздуха;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раздеть пациента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(оставив носочки и нижнее белье),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уложить в постель;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ребёнку 150 мг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(15 мг/кг)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парацетамола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(сироп, свечи, таблетки);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дробное питьё комнатной температуры - морс, компот, вода;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физические методы охлаждения: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прохладная мокрая повязка на лоб, обтирание водой (30-32°С);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участкового педиатра по месту пребывания;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30-60 минут перемереть температуру тела.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снизилась на 1-1,5 °С?  </a:t>
            </a:r>
          </a:p>
          <a:p>
            <a:pPr marL="342900" indent="-342900" algn="just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099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Тактика родителей при повышении температуры тела: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064" y="758794"/>
            <a:ext cx="11394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Anamnesis morbi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vitae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Вашему ребенку 11 месяцев. Масса тела 10 килограмм. У него впервые и внезапно 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поднялась температура тела до  39.0°С. Поведение обычное, самочувствие хорошее. Кожные покровы 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«розовые». Тело и конечности тёплые, влажные на ощупь.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506949" y="1613043"/>
            <a:ext cx="154112" cy="184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756882" y="4756933"/>
            <a:ext cx="164385" cy="24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74796" y="4767209"/>
            <a:ext cx="154112" cy="174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236" y="4909151"/>
            <a:ext cx="357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 визита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участкового педиатра по месту пребывания,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установит диагноз заболевания и назначит лечение согласно клиническим протоколам.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1986" y="4883668"/>
            <a:ext cx="81371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ребёнку 100 мг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 мг/кг)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ибупрофена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(сироп, свечи, таблетки);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0" indent="-174625" algn="just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30 минут перемереть температуру тела.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снизилась на 1-1,5 °С?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       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39794" y="5856269"/>
            <a:ext cx="5342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 визита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участкового педиатра по месту пребывания,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установит диагноз заболевания и назначит лечение согласно клиническим протоколам.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643" y="5917914"/>
            <a:ext cx="2815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обратится в службу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телефону 103.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0397447" y="5774076"/>
            <a:ext cx="133564" cy="195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19964" y="5753528"/>
            <a:ext cx="143838" cy="215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209" y="2031891"/>
            <a:ext cx="11996791" cy="2971623"/>
          </a:xfrm>
        </p:spPr>
        <p:txBody>
          <a:bodyPr>
            <a:normAutofit fontScale="92500" lnSpcReduction="20000"/>
          </a:bodyPr>
          <a:lstStyle/>
          <a:p>
            <a:pPr marL="174625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одеть пациента, растереть конечности руками;</a:t>
            </a:r>
          </a:p>
          <a:p>
            <a:pPr marL="174625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уложить в постель, укрыть пледом; 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ребёнку 225 мг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(15 мг/кг)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парацетамола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(сироп, свечи, таблетки);</a:t>
            </a:r>
            <a:endParaRPr lang="ru-RU" sz="1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но-шпу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(дротаверин) </a:t>
            </a: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мг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(1/4 таблетки);</a:t>
            </a:r>
          </a:p>
          <a:p>
            <a:pPr marL="174625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дробное тёплое питьё - чай, морс, компот, вода;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вызвать участкового педиатра по месту пребывания.</a:t>
            </a:r>
          </a:p>
          <a:p>
            <a:pPr marL="174625" lvl="0" indent="-174625" algn="just"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30-60 минут перемереть температуру тела. 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снизилась на 1-1,5 °С?  </a:t>
            </a:r>
            <a:endParaRPr lang="ru-RU" sz="2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                                                                                                 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099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Тактика родителей при повышении температуры тела: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982" y="789617"/>
            <a:ext cx="11034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Anamnesis morbi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vitae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Вашему ребенку 2 года 11 месяцев. Масса тела 15 килограмм. У него внезапно   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поднялась температура тела до  38.2°С. Ребёнок вялый, безучастный к жизни. Кожные покровы бледные с мраморным рисунком и цианотичным оттенком губ и кончиков пальцев. Верхние и нижние конечности холодные на ощупь.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481777" y="1808252"/>
            <a:ext cx="189557" cy="184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993186" y="4921321"/>
            <a:ext cx="205484" cy="359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964480" y="4900772"/>
            <a:ext cx="220617" cy="29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5196141"/>
            <a:ext cx="4204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Ожидаем визита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участкового педиатра по месту пребывания,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установит диагноз заболевания и назначит лечение согласно клиническим протоколам.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0980" y="5139503"/>
            <a:ext cx="7407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ребёнку 150 мг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 мг/кг)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ибупрофена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(сироп, свечи, таблетки);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обратится в службу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телефону 103.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 « Гродненская областная станция скорой медицинской помощи»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6686"/>
            <a:ext cx="12192000" cy="610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Поводы к обращению в службу скорой медицинской помощи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Users\User\Desktop\3009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6310" y="1063874"/>
            <a:ext cx="3918199" cy="2357419"/>
          </a:xfrm>
          <a:prstGeom prst="rect">
            <a:avLst/>
          </a:prstGeom>
          <a:noFill/>
        </p:spPr>
      </p:pic>
      <p:pic>
        <p:nvPicPr>
          <p:cNvPr id="2051" name="Picture 3" descr="C:\Users\User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25" y="3657601"/>
            <a:ext cx="4479532" cy="32004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87757" y="3657830"/>
            <a:ext cx="722958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сыпь по телу на фоне лихорадки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(для исключения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менингококцемии);</a:t>
            </a:r>
            <a:endParaRPr kumimoji="0" lang="ru-RU" sz="19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ети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болеющие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более 3-х дней с симптомами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заболеваний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органов дыхания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(влажный кашель, одышка, болевые ощущения)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(для исключения: острой внегоспитальной пневмонии);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лихорадка на фоне: головной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боли, непереносимости яркого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света,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боли в ушах, боли в животе,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рвоты и жидкого стула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(для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исключения: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менингита,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острого гнойного отита,  острого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аппендицита,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инфекции мочевыводящих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путей,</a:t>
            </a:r>
            <a:r>
              <a:rPr kumimoji="0" lang="ru-RU" sz="19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обезвоживания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250" y="917442"/>
            <a:ext cx="76987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неэффективное использование двух и более схем терапии при «розовой» лихорадке у детей;</a:t>
            </a:r>
          </a:p>
          <a:p>
            <a:pPr marL="174625" lvl="0" indent="-1746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неэффективное применения жаропонижающих средств при «бледной» лихорадке у детей до 3-х лет жизни;</a:t>
            </a:r>
          </a:p>
          <a:p>
            <a:pPr marL="174625" lvl="0" indent="-1746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сочетание устойчивой лихорадки и прогностически неблагоприятных факторов риска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(детей до 6-ти месяцев жизни, детей с заболеваниями и ВПР (сердца, бронхолегочной или нервной систем) и фебрильными судорогами в анамнезе и т. д.); </a:t>
            </a:r>
          </a:p>
          <a:p>
            <a:pPr marL="174625" lvl="0" indent="-174625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температуры тела выше 40.1°С;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9D3F3B-DEE1-A453-C9AA-2A3BA608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06" y="1304817"/>
            <a:ext cx="11359266" cy="620045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можно кратко обобщить следующим образом:</a:t>
            </a:r>
            <a:endParaRPr lang="ru-RU" sz="2600" b="1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защитная реакция, её следует снижать только по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показаниям;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жаропонижающих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главное не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«сила», а безопасность их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600" b="0" i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600" b="0" i="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улучшения состояния 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600" b="0" i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i="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достаточно снизить температуру на </a:t>
            </a:r>
            <a:r>
              <a:rPr lang="ru-RU" sz="2600" b="0" i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1-1,5°С</a:t>
            </a:r>
            <a:r>
              <a:rPr lang="ru-RU" sz="2600" b="0" i="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а не до нормального </a:t>
            </a:r>
            <a:r>
              <a:rPr lang="ru-RU" sz="2600" b="0" i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значения);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Парацетамол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наиболее безопасный препарат для снижения температуры, однако важно строго придерживаться рекомендуемых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дозировок </a:t>
            </a:r>
            <a:r>
              <a:rPr lang="ru-RU" sz="26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мг/кг (не более 3-4 раз в сутки));</a:t>
            </a:r>
            <a:endParaRPr lang="ru-RU" sz="2600" b="0" i="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следует применять жаропонижающие средства более 3 дней без консультации с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врачом;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Следует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по возможности, отказаться от применения жаропонижающего средства у ребёнка, получающего антибиотик, так как это затрудняет оценку эффективности </a:t>
            </a: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последнего;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развитии «белой» гипертермии, сопровождающейся спазмом кожных сосудов, приём жаропонижающего средства следует сочетать с энергичным согреванием ребёнка до покраснения кожи; </a:t>
            </a:r>
            <a:r>
              <a:rPr lang="ru-RU" sz="26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вызвать участкового педиатра по месту пребывания, а при неэффективности жаропонижающих средств службу скорой медицинской помощи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анальгина возможно только для внутримышечного введения (50% раствор метамизола натрия по 10 мг/кг) в исключительных случаях с целью снижения температуры при оказании скорой медицинской помощи.</a:t>
            </a:r>
            <a:endParaRPr lang="ru-RU" sz="2600" b="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2600" b="0" i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53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по применению жаропонижающих средств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 « Гродненская областная станция скорой медицинской помощи»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4735" y="3106993"/>
            <a:ext cx="10831102" cy="3602977"/>
          </a:xfrm>
          <a:ln>
            <a:solidFill>
              <a:schemeClr val="accent6">
                <a:lumMod val="60000"/>
                <a:lumOff val="40000"/>
                <a:alpha val="6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пасибо за внимание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40" y="323579"/>
            <a:ext cx="5578867" cy="39607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29564" y="835649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marL="285750" indent="-28575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врач скорой медицинской помощи (выездной педиатрической бригады)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Доста Александр Михайлович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C686D-0ACE-FD5A-0841-CDB438B3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0774"/>
            <a:ext cx="11611897" cy="30381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температуры 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лихорадка</a:t>
            </a:r>
            <a:r>
              <a:rPr lang="ru-RU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защитно-приспособительная реакция организма в ответ на воздействия патогенных раздражителей, в результате которых происходит перестройка процессов терморегуляции, приводящая к повышению температуры тела, что стимулирует естественную сопротивляемость </a:t>
            </a:r>
            <a:r>
              <a:rPr lang="ru-RU" sz="2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температуры влияет на организм </a:t>
            </a:r>
            <a:r>
              <a:rPr lang="ru-RU" sz="2200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Вашего ребенка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положительно, так и отрицательно.</a:t>
            </a:r>
          </a:p>
          <a:p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0" y="0"/>
            <a:ext cx="12191999" cy="595239"/>
          </a:xfrm>
          <a:prstGeom prst="rect">
            <a:avLst/>
          </a:prstGeom>
        </p:spPr>
        <p:txBody>
          <a:bodyPr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ГУЗ « Гродненская областная станция скорой медицинской помощи»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 descr="C:\Users\User\Desktop\aaa082d2257ab65aecf61c2340e9c5b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384" y="3154167"/>
            <a:ext cx="3390472" cy="3537874"/>
          </a:xfrm>
          <a:prstGeom prst="rect">
            <a:avLst/>
          </a:prstGeom>
          <a:noFill/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688" y="3215811"/>
            <a:ext cx="4962418" cy="3482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4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6645" y="1386348"/>
            <a:ext cx="11769213" cy="547165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Препятствует размножению многих возбудителей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(при температуре выше 37,0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многие микробы и вирусы перестают размножаться);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действием высокой температуры снижается устойчивость микроорганизмов к лекарственным препаратам,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есть лекарство лучше «справляется» с болезнью и возбудителем;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повышенного потоотделения и учащенного мочеиспускания (вследствие увеличенного питьевого режима) происходит выведение токсических продуктов;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Возрастает активность фагоцитоза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(уничтожения чужеродных клеток в организме).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Повышается активность иммунной системы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температуре свыше 38,0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°C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 вырабатываться собственный интерферон – одно из главных средств для борьбы с вирусами);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Повышаются все метаболические процессы в организме;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барьерной функции печени и синтез в ней белков(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дезинтоксикация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Clr>
                <a:srgbClr val="FF0000"/>
              </a:buCl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33A89162-FD03-050A-85D6-4FF85FE59AB5}"/>
              </a:ext>
            </a:extLst>
          </p:cNvPr>
          <p:cNvSpPr txBox="1">
            <a:spLocks/>
          </p:cNvSpPr>
          <p:nvPr/>
        </p:nvSpPr>
        <p:spPr>
          <a:xfrm>
            <a:off x="0" y="311539"/>
            <a:ext cx="12192000" cy="74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Положительное влияние: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0" y="1"/>
            <a:ext cx="12191999" cy="575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15695"/>
            <a:ext cx="12192000" cy="973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Отрицательное влияние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5471" y="1160206"/>
            <a:ext cx="11720052" cy="569779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тела на 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°C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увеличивает на 13% потребление кислорода организмом.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Гипертермия – стресс для сердечно-сосудистой системы.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вызывает увеличение притока крови к головному мозгу и повышение внутричерепного давления.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Денатурация белков при чрезмерно высокой температуре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 температуре тела выше 40.1 °С).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фебрильных судорог у детей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Угнетение нервной системы.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сперматогенеза в результате длительной лихорадки.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переваривания и всасывания питательных веществ.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энергетических запасов, и как следствие снижение массы тела.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критическом снижении температуры – коллапс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 температуре тела ниже 34.0 °С).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сахарном диабете – гипергликемия,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кетоацидоз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" y="0"/>
            <a:ext cx="12191999" cy="60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ГУЗ « Гродненская областная станция скорой медицинской помощи»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1" y="133565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752223"/>
            <a:ext cx="12192000" cy="10323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Прежде чем приступить к приему жаропонижающих средств, нужно ответить на несколько вопросов: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19A141B-F2B7-DEDC-FB22-21FE895C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1858297"/>
            <a:ext cx="11533239" cy="4490064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ребенок переносит повышение той или иной температуры? Или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температура повысилась впервые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вес  у ребенка на данный момент?</a:t>
            </a:r>
          </a:p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ли у ребенка заболевания и врожденные пороки развития (сердца,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бронхолегочной или нервной систем)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Бывали 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 случаи фебрильных судорог в 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анамнезе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сть 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ли другие симптомы заболевания, кроме повышенной 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температуры? </a:t>
            </a:r>
            <a:endParaRPr lang="ru-RU" sz="28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0" y="0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ГУЗ « Гродненская областная станция скорой медицинской помощи».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263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каждому подъёму температуры тела подход должен быть индивидуальным: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1312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503" y="1307691"/>
            <a:ext cx="4337555" cy="4866968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7483" y="1283110"/>
            <a:ext cx="7403691" cy="5388077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все за и против;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лечение с обеспечения водного баланса, физических методов охлаждения;</a:t>
            </a:r>
          </a:p>
          <a:p>
            <a:pPr marL="0" indent="0" algn="just">
              <a:buClr>
                <a:srgbClr val="7030A0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температуры тела до 37.5-38.5°С при отсутствии ухудшения самочувствия ребёнка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требует жаропонижающей терапии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исключением: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 6-ти месяцев жизни, детей с заболеваниями и ВПР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(сердца, бронхолегочной или нервной систем)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фебрильными судорогами в анамнезе 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же ухудшения самочувствия ребёнка (головная и мышечная боль, снижение аппетита, изменение поведения, нарушение сна и иные), а также при повышении температуры тела выше 38.5 °С, снижение температуры необходимо, но необязательно добиваться нормальных её показателей: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бывает достаточно понижение её на 1-1.5 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51F91A-50D7-6EEB-C8EE-DA7A71C2BA17}"/>
              </a:ext>
            </a:extLst>
          </p:cNvPr>
          <p:cNvSpPr/>
          <p:nvPr/>
        </p:nvSpPr>
        <p:spPr>
          <a:xfrm>
            <a:off x="442452" y="1337188"/>
            <a:ext cx="11228437" cy="1602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3E7431B-255D-C07A-6FF2-52CBEE5414F5}"/>
              </a:ext>
            </a:extLst>
          </p:cNvPr>
          <p:cNvSpPr/>
          <p:nvPr/>
        </p:nvSpPr>
        <p:spPr>
          <a:xfrm>
            <a:off x="806244" y="3372464"/>
            <a:ext cx="10540181" cy="34855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59B512-8644-33A3-DB70-20CA1AB3B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1858300"/>
            <a:ext cx="11085816" cy="11307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8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None/>
            </a:pPr>
            <a:endParaRPr lang="ru-RU" sz="8000" b="0" i="0" dirty="0" smtClean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72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кожные покровы 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«розовые»</a:t>
            </a:r>
            <a:r>
              <a:rPr lang="ru-RU" sz="72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4625" indent="-174625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и конечности тёплые, влажные на ощупь;</a:t>
            </a:r>
          </a:p>
          <a:p>
            <a:pPr marL="174625" indent="-174625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 пациента обычное, не смотря на повышение температуры тела до высоких цифр.</a:t>
            </a:r>
          </a:p>
          <a:p>
            <a:pPr algn="just">
              <a:buClr>
                <a:schemeClr val="bg1"/>
              </a:buClr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Отмечается положительный эффект от жаропонижающих препаратов.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q"/>
            </a:pPr>
            <a:endParaRPr lang="ru-RU" sz="80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algn="just"/>
            <a:endParaRPr lang="ru-RU" b="0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ru-RU" b="0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                                           </a:t>
            </a:r>
            <a:endParaRPr lang="ru-RU" sz="26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ru-RU" sz="26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0" y="123290"/>
            <a:ext cx="12191999" cy="65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365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Различают  «красную» (розовую) и «белую» (бледную) лихорадки.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660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 «красной» или «розовой» лихорадке:</a:t>
            </a:r>
            <a:endParaRPr lang="ru-RU" sz="3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51587" y="3644766"/>
            <a:ext cx="7728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этом случае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доступ свежего воздуха;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раздеть пациента (оставив носочки и нижнее белье), уложить в постель;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имеющиеся жаропонижающие препараты соответственно инструкции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(учитывая массу тела пациента на данный момент);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дробное питьё комнатной температуры - морс, компот, вода;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физические методы охлаждения: прохладная мокрая повязка на лоб, обтирание водой (30-32°С);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обязательно вызвать участкового педиатра по месту пребывания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71535" y="2998837"/>
            <a:ext cx="3146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51F91A-50D7-6EEB-C8EE-DA7A71C2BA17}"/>
              </a:ext>
            </a:extLst>
          </p:cNvPr>
          <p:cNvSpPr/>
          <p:nvPr/>
        </p:nvSpPr>
        <p:spPr>
          <a:xfrm>
            <a:off x="550606" y="1052052"/>
            <a:ext cx="11139949" cy="20549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3E7431B-255D-C07A-6FF2-52CBEE5414F5}"/>
              </a:ext>
            </a:extLst>
          </p:cNvPr>
          <p:cNvSpPr/>
          <p:nvPr/>
        </p:nvSpPr>
        <p:spPr>
          <a:xfrm>
            <a:off x="1212352" y="3431569"/>
            <a:ext cx="9719352" cy="34264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59B512-8644-33A3-DB70-20CA1AB3B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064003"/>
            <a:ext cx="11111888" cy="2120676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174625" indent="-174625"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кожные покровы бледные с мраморным рисунком и цианотичным оттенком губ и кончиков пальцев, часто появляется «гусиная кожа»;</a:t>
            </a:r>
          </a:p>
          <a:p>
            <a:pPr marL="174625" indent="-174625"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3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ело и конечности холодные на ощупь;</a:t>
            </a:r>
            <a:endParaRPr lang="ru-RU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3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ожет отмечается </a:t>
            </a:r>
            <a:r>
              <a:rPr lang="ru-RU" sz="33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нарушение самочувствия: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безучастность, вялость, возможно возбуждение, бред;</a:t>
            </a:r>
          </a:p>
          <a:p>
            <a:pPr marL="174625" indent="-174625"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 ощущает холод,  может появится озноб. 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Отмечается менее выраженный эффект от жаропонижающих препаратов.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200" b="0" i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ru-RU" sz="26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ГУЗ « Гродненская областная станция скорой медицинской помощи».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46180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«белой» или «бледной» лихорадке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5521" y="3412898"/>
            <a:ext cx="73545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случае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одеть пациента, растереть конечности руками;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уложить в постель, укрыть пледом; 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имеющиеся жаропонижающие препараты соответственно инструкции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(учитывая массу тела пациента на данный момент);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но-шпу (дротаверин) соответственно инструкции;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дробное тёплое питьё - чай, морс, компот, вода;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физических методов охлаждения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запрещены!!!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обязательно вызвать участкового педиатра по месту пребывания.</a:t>
            </a:r>
          </a:p>
          <a:p>
            <a:pPr marL="342900" indent="-342900" algn="just"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18137" y="3082247"/>
            <a:ext cx="174438" cy="349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F5E47-B126-5CEC-A4E3-960B86E7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0" y="1484671"/>
            <a:ext cx="6912077" cy="2045109"/>
          </a:xfrm>
        </p:spPr>
        <p:txBody>
          <a:bodyPr>
            <a:normAutofit fontScale="92500" lnSpcReduction="20000"/>
          </a:bodyPr>
          <a:lstStyle/>
          <a:p>
            <a:pPr marL="174625" indent="-174625" algn="just">
              <a:buFont typeface="Wingdings" pitchFamily="2" charset="2"/>
              <a:buChar char="q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эффективных и безопасных жаропонижающих препаратов при лихорадке у детей в настоящее время во всём мире используются только препараты на основе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парацетамола и </a:t>
            </a:r>
            <a:r>
              <a:rPr lang="ru-RU" sz="21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ибупрофена.</a:t>
            </a:r>
            <a:endParaRPr lang="ru-RU" sz="21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 algn="just">
              <a:buFont typeface="Wingdings" pitchFamily="2" charset="2"/>
              <a:buChar char="q"/>
            </a:pPr>
            <a:r>
              <a:rPr lang="ru-RU" b="0" i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Средством </a:t>
            </a:r>
            <a:r>
              <a:rPr lang="ru-RU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первого выбора является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парацетамол,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назначающийся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 жаропонижающим эффектом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разовой дозе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-15 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мг/кг (не более 3-4 раз в сутки). </a:t>
            </a:r>
            <a:endParaRPr lang="ru-RU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191999" cy="47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197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жаропонижающих препаратов: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8855" y="3254477"/>
            <a:ext cx="6979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обладает лишь центральным жаропонижающим и умеренным обезболивающим действием, не влияет на систему свёртывания крови и, в отличие от ибупрофена, не вызывает нежелательных реакций со стороны желудочно-кишечного тракта.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лекарственных форм 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парацетамола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предпочтение отдаётся растворимым формам: сиропы, свечи, шипучие порошки и таблетки для приготовления растворов, действие которых наступает в течение 30-60 минут и продолжается 2-4 часа.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8555" y="1009650"/>
            <a:ext cx="4640826" cy="22780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ГУЗ «Детская центральная городская клиническая поликлиника г. Гродно» </a:t>
            </a:r>
          </a:p>
        </p:txBody>
      </p:sp>
      <p:pic>
        <p:nvPicPr>
          <p:cNvPr id="2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321" y="3143892"/>
            <a:ext cx="4109663" cy="3513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6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1303</TotalTime>
  <Words>2098</Words>
  <Application>Microsoft Office PowerPoint</Application>
  <PresentationFormat>Широкоэкранный</PresentationFormat>
  <Paragraphs>199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Open Sans</vt:lpstr>
      <vt:lpstr>Times New Roman</vt:lpstr>
      <vt:lpstr>Wingdings</vt:lpstr>
      <vt:lpstr>Wingdings 3</vt:lpstr>
      <vt:lpstr>Сектор</vt:lpstr>
      <vt:lpstr>Если у Вашего ребенка поднялась температура тела. что делать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у ребенка поднялась температура, что делать?</dc:title>
  <dc:creator>100120</dc:creator>
  <cp:lastModifiedBy>user</cp:lastModifiedBy>
  <cp:revision>135</cp:revision>
  <dcterms:created xsi:type="dcterms:W3CDTF">2022-10-09T08:54:33Z</dcterms:created>
  <dcterms:modified xsi:type="dcterms:W3CDTF">2023-01-26T06:24:07Z</dcterms:modified>
</cp:coreProperties>
</file>